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330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20" r:id="rId27"/>
    <p:sldId id="323" r:id="rId28"/>
    <p:sldId id="324" r:id="rId29"/>
    <p:sldId id="326" r:id="rId30"/>
    <p:sldId id="298" r:id="rId31"/>
    <p:sldId id="321" r:id="rId32"/>
    <p:sldId id="322" r:id="rId33"/>
    <p:sldId id="263" r:id="rId34"/>
    <p:sldId id="303" r:id="rId35"/>
    <p:sldId id="329" r:id="rId36"/>
    <p:sldId id="331" r:id="rId37"/>
    <p:sldId id="299" r:id="rId38"/>
    <p:sldId id="300" r:id="rId39"/>
    <p:sldId id="276" r:id="rId40"/>
    <p:sldId id="266" r:id="rId41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3"/>
    </p:embeddedFont>
    <p:embeddedFont>
      <p:font typeface="MV Boli" panose="02000500030200090000" pitchFamily="2" charset="0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AA7244"/>
    <a:srgbClr val="E2AF74"/>
    <a:srgbClr val="E9E4DF"/>
    <a:srgbClr val="BE8921"/>
    <a:srgbClr val="A46A40"/>
    <a:srgbClr val="CC9A34"/>
    <a:srgbClr val="151515"/>
    <a:srgbClr val="000907"/>
    <a:srgbClr val="CFE2F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29" autoAdjust="0"/>
    <p:restoredTop sz="80604" autoAdjust="0"/>
  </p:normalViewPr>
  <p:slideViewPr>
    <p:cSldViewPr snapToGrid="0" showGuides="1">
      <p:cViewPr varScale="1">
        <p:scale>
          <a:sx n="61" d="100"/>
          <a:sy n="61" d="100"/>
        </p:scale>
        <p:origin x="42" y="720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78521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마이페이지입니다</a:t>
            </a:r>
            <a:r>
              <a:rPr lang="en-US" altLang="ko-KR" dirty="0"/>
              <a:t>. </a:t>
            </a:r>
            <a:r>
              <a:rPr lang="ko-KR" altLang="en-US" dirty="0"/>
              <a:t>마이페이지는 </a:t>
            </a:r>
            <a:r>
              <a:rPr lang="ko-KR" altLang="en-US" dirty="0" err="1"/>
              <a:t>상단바</a:t>
            </a:r>
            <a:r>
              <a:rPr lang="ko-KR" altLang="en-US" dirty="0"/>
              <a:t> 사람모양을 클릭하면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레이아웃은 크게 총 세가지로 분류하여 구성하였습니다</a:t>
            </a:r>
            <a:r>
              <a:rPr lang="en-US" altLang="ko-KR" dirty="0"/>
              <a:t>. </a:t>
            </a:r>
            <a:r>
              <a:rPr lang="ko-KR" altLang="en-US" dirty="0"/>
              <a:t>첫번쨰는 저희의 </a:t>
            </a:r>
            <a:r>
              <a:rPr lang="ko-KR" altLang="en-US" dirty="0" err="1"/>
              <a:t>시그니처</a:t>
            </a:r>
            <a:r>
              <a:rPr lang="ko-KR" altLang="en-US" dirty="0"/>
              <a:t> 라인인 </a:t>
            </a:r>
            <a:r>
              <a:rPr lang="en-US" altLang="ko-KR" dirty="0"/>
              <a:t>h3 </a:t>
            </a:r>
            <a:r>
              <a:rPr lang="ko-KR" altLang="en-US" dirty="0"/>
              <a:t>제목부분</a:t>
            </a:r>
            <a:r>
              <a:rPr lang="en-US" altLang="ko-KR" dirty="0"/>
              <a:t>, </a:t>
            </a:r>
            <a:r>
              <a:rPr lang="ko-KR" altLang="en-US" dirty="0"/>
              <a:t>두번째는 마이페이지 카테고리가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부분으로 테이블 태그인 </a:t>
            </a:r>
            <a:r>
              <a:rPr lang="en-US" altLang="ko-KR" dirty="0" err="1"/>
              <a:t>tr,th,td</a:t>
            </a:r>
            <a:r>
              <a:rPr lang="ko-KR" altLang="en-US" dirty="0"/>
              <a:t>로 구성하였습니다</a:t>
            </a:r>
            <a:r>
              <a:rPr lang="en-US" altLang="ko-KR" dirty="0"/>
              <a:t>. </a:t>
            </a:r>
            <a:r>
              <a:rPr lang="ko-KR" altLang="en-US" dirty="0"/>
              <a:t>마지막으로 이 아이콘들이 </a:t>
            </a:r>
            <a:r>
              <a:rPr lang="ko-KR" altLang="en-US" dirty="0" err="1"/>
              <a:t>들어가있는</a:t>
            </a:r>
            <a:r>
              <a:rPr lang="ko-KR" altLang="en-US" dirty="0"/>
              <a:t> 부분은 그리드와 </a:t>
            </a:r>
            <a:r>
              <a:rPr lang="ko-KR" altLang="en-US" dirty="0" err="1"/>
              <a:t>플렉스로</a:t>
            </a:r>
            <a:r>
              <a:rPr lang="ko-KR" altLang="en-US" dirty="0"/>
              <a:t> 배치를 하였는데요 다음페이지에서 자세하게 보겠습니다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3759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1. </a:t>
            </a:r>
            <a:r>
              <a:rPr lang="ko-KR" altLang="en-US" dirty="0"/>
              <a:t>일단 첫번째로 </a:t>
            </a:r>
            <a:r>
              <a:rPr lang="en-US" altLang="ko-KR" dirty="0"/>
              <a:t>div</a:t>
            </a:r>
            <a:r>
              <a:rPr lang="ko-KR" altLang="en-US" dirty="0"/>
              <a:t>를 크게 두개로 나누어서 </a:t>
            </a:r>
            <a:r>
              <a:rPr lang="en-US" altLang="ko-KR" dirty="0"/>
              <a:t>flex </a:t>
            </a:r>
            <a:r>
              <a:rPr lang="ko-KR" altLang="en-US" dirty="0"/>
              <a:t>정렬 </a:t>
            </a:r>
            <a:r>
              <a:rPr lang="en-US" altLang="ko-KR" dirty="0"/>
              <a:t>space-evenly </a:t>
            </a:r>
            <a:r>
              <a:rPr lang="ko-KR" altLang="en-US" dirty="0"/>
              <a:t>사용</a:t>
            </a:r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첫번쨰 안에 </a:t>
            </a:r>
            <a:r>
              <a:rPr lang="en-US" altLang="ko-KR" dirty="0"/>
              <a:t>div</a:t>
            </a:r>
            <a:r>
              <a:rPr lang="ko-KR" altLang="en-US" dirty="0"/>
              <a:t>에는 그리드는 사용하여 </a:t>
            </a:r>
            <a:r>
              <a:rPr lang="en-US" altLang="ko-KR" dirty="0"/>
              <a:t>6</a:t>
            </a:r>
            <a:r>
              <a:rPr lang="ko-KR" altLang="en-US" dirty="0"/>
              <a:t>칸을 만든 후 아이콘 부분이 </a:t>
            </a:r>
            <a:r>
              <a:rPr lang="ko-KR" altLang="en-US" dirty="0" err="1"/>
              <a:t>두칸을</a:t>
            </a:r>
            <a:r>
              <a:rPr lang="ko-KR" altLang="en-US" dirty="0"/>
              <a:t> 차지하고 회원등급과 수정하기 부분을 한 부분으로 묶어서 </a:t>
            </a:r>
            <a:r>
              <a:rPr lang="en-US" altLang="ko-KR" dirty="0"/>
              <a:t>4</a:t>
            </a:r>
            <a:r>
              <a:rPr lang="ko-KR" altLang="en-US" dirty="0"/>
              <a:t>칸을 차지하도록 정렬하였습니다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3. </a:t>
            </a:r>
            <a:r>
              <a:rPr lang="ko-KR" altLang="en-US" dirty="0"/>
              <a:t>두번째 안에 있는 </a:t>
            </a:r>
            <a:r>
              <a:rPr lang="en-US" altLang="ko-KR" dirty="0"/>
              <a:t>div</a:t>
            </a:r>
            <a:r>
              <a:rPr lang="ko-KR" altLang="en-US" dirty="0"/>
              <a:t>에 </a:t>
            </a:r>
            <a:r>
              <a:rPr lang="en-US" altLang="ko-KR" dirty="0" err="1"/>
              <a:t>ul</a:t>
            </a:r>
            <a:r>
              <a:rPr lang="en-US" altLang="ko-KR" dirty="0"/>
              <a:t>&gt;li </a:t>
            </a:r>
            <a:r>
              <a:rPr lang="ko-KR" altLang="en-US" dirty="0"/>
              <a:t>리스트 태그를 넣어 각각 </a:t>
            </a:r>
            <a:r>
              <a:rPr lang="en-US" altLang="ko-KR" dirty="0"/>
              <a:t>flex</a:t>
            </a:r>
            <a:r>
              <a:rPr lang="ko-KR" altLang="en-US" dirty="0"/>
              <a:t>를 이용하여 정렬하였습니다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1626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고객센터 페이지입니다</a:t>
            </a:r>
            <a:r>
              <a:rPr lang="en-US" altLang="ko-KR" dirty="0"/>
              <a:t>. </a:t>
            </a:r>
            <a:r>
              <a:rPr lang="ko-KR" altLang="en-US" dirty="0"/>
              <a:t>고객센터 페이지는 돋보기를 누르면 나옵니다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커뮤니티 글자 경우 백그라운드 이미지에 </a:t>
            </a:r>
            <a:r>
              <a:rPr lang="en-US" altLang="ko-KR" dirty="0"/>
              <a:t>flex </a:t>
            </a:r>
            <a:r>
              <a:rPr lang="ko-KR" altLang="en-US" dirty="0"/>
              <a:t>정렬을 한 후 이 배경 안에서도 중앙 정렬을 </a:t>
            </a:r>
            <a:r>
              <a:rPr lang="ko-KR" altLang="en-US" dirty="0" err="1"/>
              <a:t>해야되므로</a:t>
            </a:r>
            <a:r>
              <a:rPr lang="ko-KR" altLang="en-US" dirty="0"/>
              <a:t> 커뮤니티와 이 글자도 합쳐서 그 안에서도 </a:t>
            </a:r>
            <a:r>
              <a:rPr lang="en-US" altLang="ko-KR" dirty="0"/>
              <a:t>flex</a:t>
            </a:r>
            <a:r>
              <a:rPr lang="ko-KR" altLang="en-US" dirty="0"/>
              <a:t>로 </a:t>
            </a:r>
            <a:r>
              <a:rPr lang="ko-KR" altLang="en-US" dirty="0" err="1"/>
              <a:t>중앙정렬을</a:t>
            </a:r>
            <a:r>
              <a:rPr lang="ko-KR" altLang="en-US" dirty="0"/>
              <a:t> 해주었습니다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밑에 회색 바 같은 경우에는 고객센터 카테고리를 </a:t>
            </a:r>
            <a:r>
              <a:rPr lang="ko-KR" altLang="en-US" dirty="0" err="1"/>
              <a:t>나타내었는데요</a:t>
            </a:r>
            <a:r>
              <a:rPr lang="ko-KR" altLang="en-US" dirty="0"/>
              <a:t>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8720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FAQ </a:t>
            </a:r>
            <a:r>
              <a:rPr lang="ko-KR" altLang="en-US" dirty="0"/>
              <a:t>같은 경우 </a:t>
            </a:r>
            <a:r>
              <a:rPr lang="ko-KR" altLang="en-US" dirty="0" err="1"/>
              <a:t>옆조의</a:t>
            </a:r>
            <a:r>
              <a:rPr lang="ko-KR" altLang="en-US" dirty="0"/>
              <a:t> 자문을 구하여 구성한 페이지</a:t>
            </a:r>
            <a:endParaRPr lang="en-US" altLang="ko-KR" dirty="0"/>
          </a:p>
          <a:p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&lt; pre-line &gt;</a:t>
            </a:r>
          </a:p>
          <a:p>
            <a:endParaRPr lang="en-US" altLang="ko-KR" dirty="0"/>
          </a:p>
          <a:p>
            <a:r>
              <a:rPr lang="en-US" altLang="ko-KR" dirty="0"/>
              <a:t>- Pre </a:t>
            </a:r>
            <a:r>
              <a:rPr lang="ko-KR" altLang="en-US" dirty="0"/>
              <a:t>속성과 동일하게 적용</a:t>
            </a:r>
            <a:r>
              <a:rPr lang="en-US" altLang="ko-KR" dirty="0"/>
              <a:t>,</a:t>
            </a:r>
            <a:r>
              <a:rPr lang="ko-KR" altLang="en-US" dirty="0"/>
              <a:t> 탭과 연속 공백을 제외한 </a:t>
            </a:r>
            <a:r>
              <a:rPr lang="ko-KR" altLang="en-US" dirty="0" err="1"/>
              <a:t>개행만을</a:t>
            </a:r>
            <a:r>
              <a:rPr lang="ko-KR" altLang="en-US" dirty="0"/>
              <a:t> 인정을 하고 </a:t>
            </a:r>
            <a:r>
              <a:rPr lang="en-US" altLang="ko-KR" dirty="0"/>
              <a:t>wrap </a:t>
            </a:r>
            <a:r>
              <a:rPr lang="ko-KR" altLang="en-US" dirty="0"/>
              <a:t>특성 적용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99080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총 크게 </a:t>
            </a:r>
            <a:r>
              <a:rPr lang="ko-KR" altLang="en-US" dirty="0" err="1"/>
              <a:t>네개의</a:t>
            </a:r>
            <a:r>
              <a:rPr lang="ko-KR" altLang="en-US" dirty="0"/>
              <a:t> 구역으로 나누어 레이아웃을 구성하였습니다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홈부분은 </a:t>
            </a:r>
            <a:r>
              <a:rPr lang="ko-KR" altLang="en-US" dirty="0" err="1"/>
              <a:t>메인페이지로</a:t>
            </a:r>
            <a:r>
              <a:rPr lang="ko-KR" altLang="en-US" dirty="0"/>
              <a:t> 가는 버튼 </a:t>
            </a:r>
            <a:r>
              <a:rPr lang="en-US" altLang="ko-KR" dirty="0"/>
              <a:t>/ </a:t>
            </a:r>
            <a:r>
              <a:rPr lang="ko-KR" altLang="en-US" dirty="0"/>
              <a:t>가이드는 이용안내 페이지</a:t>
            </a:r>
            <a:r>
              <a:rPr lang="en-US" altLang="ko-KR" dirty="0"/>
              <a:t> / </a:t>
            </a:r>
            <a:r>
              <a:rPr lang="ko-KR" altLang="en-US" dirty="0" err="1"/>
              <a:t>입점문의</a:t>
            </a:r>
            <a:r>
              <a:rPr lang="ko-KR" altLang="en-US" dirty="0"/>
              <a:t> </a:t>
            </a:r>
            <a:r>
              <a:rPr lang="en-US" altLang="ko-KR" dirty="0"/>
              <a:t>/ </a:t>
            </a:r>
            <a:r>
              <a:rPr lang="ko-KR" altLang="en-US" dirty="0"/>
              <a:t>이용약관 </a:t>
            </a:r>
            <a:r>
              <a:rPr lang="en-US" altLang="ko-KR" dirty="0"/>
              <a:t>/ </a:t>
            </a:r>
            <a:r>
              <a:rPr lang="ko-KR" altLang="en-US" dirty="0"/>
              <a:t>개인정보처리방침 버튼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213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808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07531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5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6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6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71848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51838" y="4946234"/>
            <a:ext cx="4601" cy="157785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화살표 연결선 97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5079236"/>
            <a:ext cx="983050" cy="11997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5490969" y="1549150"/>
            <a:ext cx="5705" cy="35420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3886963" y="1913651"/>
            <a:ext cx="26870" cy="49050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 flipH="1">
            <a:off x="2538638" y="1914024"/>
            <a:ext cx="6267" cy="189768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화살표 연결선 6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32" idx="1"/>
          </p:cNvCxnSpPr>
          <p:nvPr/>
        </p:nvCxnSpPr>
        <p:spPr>
          <a:xfrm flipH="1">
            <a:off x="766538" y="1614906"/>
            <a:ext cx="4103298" cy="126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</p:cNvCxnSpPr>
          <p:nvPr/>
        </p:nvCxnSpPr>
        <p:spPr>
          <a:xfrm>
            <a:off x="6112104" y="2293366"/>
            <a:ext cx="5261388" cy="1585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</p:cNvCxnSpPr>
          <p:nvPr/>
        </p:nvCxnSpPr>
        <p:spPr>
          <a:xfrm>
            <a:off x="7018563" y="2567193"/>
            <a:ext cx="37876" cy="182740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7342126" cy="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307187" y="1295859"/>
            <a:ext cx="1242268" cy="62787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3307188" y="2029733"/>
            <a:ext cx="1242268" cy="54317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1923771" y="1295859"/>
            <a:ext cx="1242269" cy="62494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4869836" y="1266663"/>
            <a:ext cx="1242268" cy="6964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1927949" y="2028181"/>
            <a:ext cx="1242269" cy="54472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1927949" y="2717128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입력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1921261" y="3432847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</a:t>
            </a:r>
            <a:endParaRPr lang="en-US" altLang="ko-KR" dirty="0" smtClean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수정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7814543" y="2028181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4869835" y="2033709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4869835" y="2784224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4869835" y="4805483"/>
            <a:ext cx="1242269" cy="571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6439321" y="4805483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</a:p>
          <a:p>
            <a:pPr algn="ctr"/>
            <a:r>
              <a:rPr lang="ko-KR" altLang="en-US" dirty="0" err="1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6439320" y="5490077"/>
            <a:ext cx="1242268" cy="521893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6439320" y="612506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6435305" y="2011805"/>
            <a:ext cx="1242269" cy="57150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2702032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공지사항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540355" y="1282714"/>
            <a:ext cx="1242269" cy="6380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</p:cNvCxnSpPr>
          <p:nvPr/>
        </p:nvCxnSpPr>
        <p:spPr>
          <a:xfrm>
            <a:off x="7085629" y="53769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7095154" y="6024682"/>
            <a:ext cx="1" cy="113095"/>
          </a:xfrm>
          <a:prstGeom prst="straightConnector1">
            <a:avLst/>
          </a:prstGeom>
          <a:ln w="28575">
            <a:noFill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9193781" y="2028181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이용약관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10573019" y="2032353"/>
            <a:ext cx="1242269" cy="5715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개인정보</a:t>
            </a:r>
            <a:endParaRPr lang="en-US" altLang="ko-KR" dirty="0" smtClean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smtClean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처리방침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1" y="3378500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1:1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439320" y="4054968"/>
            <a:ext cx="1242269" cy="571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자주하는 질문</a:t>
            </a:r>
            <a:endParaRPr lang="ko-KR" altLang="en-US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1826016" y="1143000"/>
            <a:ext cx="2820854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8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1125954"/>
            <a:ext cx="1568819" cy="2993062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0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721461" y="4731436"/>
            <a:ext cx="3922889" cy="200543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2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6385047" y="1664421"/>
            <a:ext cx="5512427" cy="296858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462347" y="1184969"/>
            <a:ext cx="1367131" cy="885181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02881" y="4086210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805693" y="4226358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5117782" y="6324035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93266" y="4093217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8283" y="2014769"/>
            <a:ext cx="776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spc="-3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김유림</a:t>
            </a:r>
            <a:endParaRPr lang="ko-KR" altLang="en-US" sz="2000" b="1" spc="-3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3613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animBg="1"/>
      <p:bldP spid="108" grpId="0" animBg="1"/>
      <p:bldP spid="110" grpId="0" animBg="1"/>
      <p:bldP spid="112" grpId="0" animBg="1"/>
      <p:bldP spid="114" grpId="0" animBg="1"/>
      <p:bldP spid="115" grpId="0"/>
      <p:bldP spid="116" grpId="0"/>
      <p:bldP spid="117" grpId="0"/>
      <p:bldP spid="118" grpId="0"/>
      <p:bldP spid="1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0556" y="1407595"/>
            <a:ext cx="489389" cy="466802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88666" y="2986402"/>
            <a:ext cx="442093" cy="42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012" y="1295859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1895" y="1169643"/>
            <a:ext cx="198534" cy="189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" y="2108200"/>
            <a:ext cx="6089416" cy="34423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659" y="1499860"/>
            <a:ext cx="5452711" cy="499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473" y="1206500"/>
            <a:ext cx="5728853" cy="5477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7047" y="1154208"/>
            <a:ext cx="6571155" cy="5654769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753594" y="2323832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106" y="2902390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3" y="6067424"/>
            <a:ext cx="2620755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6206" y="1206500"/>
            <a:ext cx="5510854" cy="5631383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45" y="2210437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542982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딜레이를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포인트</a:t>
            </a:r>
            <a:r>
              <a:rPr lang="ko-KR" altLang="en-US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줌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1068429" y="127358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endParaRPr lang="en-US" altLang="ko-KR" sz="16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3314" y="1206500"/>
            <a:ext cx="6139465" cy="553479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451" y="3091889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9562" y="6062454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8948610" y="5879458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</a:t>
            </a:r>
            <a:r>
              <a:rPr lang="en-US" altLang="ko-KR" sz="1600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min,max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시그니처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cxnSpLocks/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cxnSpLocks/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cxnSpLocks/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cxnSpLocks/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36075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float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cxnSpLocks/>
            <a:endCxn id="17" idx="1"/>
          </p:cNvCxnSpPr>
          <p:nvPr/>
        </p:nvCxnSpPr>
        <p:spPr>
          <a:xfrm flipV="1">
            <a:off x="7242528" y="6346616"/>
            <a:ext cx="2493693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244" y="1196130"/>
            <a:ext cx="4897287" cy="566187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877327" y="1804314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29"/>
            <a:ext cx="2019912" cy="655541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태그를 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7983375" y="2044700"/>
            <a:ext cx="1893952" cy="7324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7983375" y="4297715"/>
            <a:ext cx="2132080" cy="52168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801891" y="4610950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  <a:endParaRPr lang="ko-KR" altLang="en-US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flipH="1" flipV="1">
            <a:off x="2064956" y="4851336"/>
            <a:ext cx="1624283" cy="757946"/>
          </a:xfrm>
          <a:prstGeom prst="straightConnector1">
            <a:avLst/>
          </a:prstGeom>
          <a:ln>
            <a:solidFill>
              <a:srgbClr val="4F402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2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200" dirty="0">
                <a:solidFill>
                  <a:schemeClr val="lt1"/>
                </a:solidFill>
                <a:latin typeface="한수원 한울림"/>
                <a:ea typeface="한수원 한울림"/>
              </a:rPr>
              <a:t>배치를 </a:t>
            </a:r>
            <a:r>
              <a:rPr lang="ko-KR" altLang="en-US" sz="1200" dirty="0" err="1">
                <a:solidFill>
                  <a:schemeClr val="lt1"/>
                </a:solidFill>
                <a:latin typeface="한수원 한울림"/>
                <a:ea typeface="한수원 한울림"/>
              </a:rPr>
              <a:t>쉽게함</a:t>
            </a:r>
            <a:endParaRPr lang="en-US" altLang="ko-KR" sz="1200" dirty="0">
              <a:solidFill>
                <a:schemeClr val="lt1"/>
              </a:solidFill>
              <a:latin typeface="한수원 한울림"/>
              <a:ea typeface="한수원 한울림"/>
            </a:endParaRP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E7DEC74E-3D57-0172-61CA-214DF929A2FD}"/>
              </a:ext>
            </a:extLst>
          </p:cNvPr>
          <p:cNvGrpSpPr/>
          <p:nvPr/>
        </p:nvGrpSpPr>
        <p:grpSpPr>
          <a:xfrm>
            <a:off x="9643482" y="2764321"/>
            <a:ext cx="1301986" cy="623588"/>
            <a:chOff x="8894823" y="3439855"/>
            <a:chExt cx="3895853" cy="1090386"/>
          </a:xfrm>
        </p:grpSpPr>
        <p:pic>
          <p:nvPicPr>
            <p:cNvPr id="7" name="Object 36">
              <a:extLst>
                <a:ext uri="{FF2B5EF4-FFF2-40B4-BE49-F238E27FC236}">
                  <a16:creationId xmlns:a16="http://schemas.microsoft.com/office/drawing/2014/main" id="{0D342048-405A-9A64-A2CC-299B5224F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1F72455-CC56-8A34-B2F6-30AB4BC18330}"/>
              </a:ext>
            </a:extLst>
          </p:cNvPr>
          <p:cNvSpPr/>
          <p:nvPr/>
        </p:nvSpPr>
        <p:spPr>
          <a:xfrm>
            <a:off x="10149085" y="2566716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th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3" name="그룹 1008">
            <a:extLst>
              <a:ext uri="{FF2B5EF4-FFF2-40B4-BE49-F238E27FC236}">
                <a16:creationId xmlns:a16="http://schemas.microsoft.com/office/drawing/2014/main" id="{2D7D6550-E5CF-69A5-2172-ECC9F7848F96}"/>
              </a:ext>
            </a:extLst>
          </p:cNvPr>
          <p:cNvGrpSpPr/>
          <p:nvPr/>
        </p:nvGrpSpPr>
        <p:grpSpPr>
          <a:xfrm>
            <a:off x="9783251" y="3388065"/>
            <a:ext cx="1301986" cy="623588"/>
            <a:chOff x="8894823" y="3439855"/>
            <a:chExt cx="3895853" cy="1090386"/>
          </a:xfrm>
        </p:grpSpPr>
        <p:pic>
          <p:nvPicPr>
            <p:cNvPr id="15" name="Object 36">
              <a:extLst>
                <a:ext uri="{FF2B5EF4-FFF2-40B4-BE49-F238E27FC236}">
                  <a16:creationId xmlns:a16="http://schemas.microsoft.com/office/drawing/2014/main" id="{80A16A9D-F53A-8E78-291C-336027DDF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B92662C-0E26-4E36-F718-4A7B196E1A6B}"/>
              </a:ext>
            </a:extLst>
          </p:cNvPr>
          <p:cNvSpPr/>
          <p:nvPr/>
        </p:nvSpPr>
        <p:spPr>
          <a:xfrm>
            <a:off x="10149086" y="328334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Tr&gt;td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AD45A43E-A422-0C5B-48F7-EF0B9C582958}"/>
              </a:ext>
            </a:extLst>
          </p:cNvPr>
          <p:cNvGrpSpPr/>
          <p:nvPr/>
        </p:nvGrpSpPr>
        <p:grpSpPr>
          <a:xfrm flipH="1">
            <a:off x="4392642" y="1985946"/>
            <a:ext cx="1165885" cy="623588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B167E20-AFA0-67A6-8459-48C7BA8E05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207A316-614E-AE05-A823-43402F74FF2B}"/>
              </a:ext>
            </a:extLst>
          </p:cNvPr>
          <p:cNvSpPr/>
          <p:nvPr/>
        </p:nvSpPr>
        <p:spPr>
          <a:xfrm>
            <a:off x="3562019" y="1871514"/>
            <a:ext cx="1592765" cy="52036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2382" y="1313854"/>
            <a:ext cx="430607" cy="410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 flipH="1" flipV="1">
            <a:off x="2282566" y="3194226"/>
            <a:ext cx="942200" cy="628269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6988893" y="1721796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34231" y="3593860"/>
            <a:ext cx="2701712" cy="70989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, li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73F1F-B0E0-EBA2-F658-91294BABA741}"/>
              </a:ext>
            </a:extLst>
          </p:cNvPr>
          <p:cNvGrpSpPr/>
          <p:nvPr/>
        </p:nvGrpSpPr>
        <p:grpSpPr>
          <a:xfrm>
            <a:off x="8155837" y="1245828"/>
            <a:ext cx="3618475" cy="973361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92D2C600-4A80-855E-C053-127BB03EF588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7D27842-E312-7184-2A6D-FF873CC9CFCE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1. Flex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justify-content: space-evenly</a:t>
              </a: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7D13991C-DFC0-4CCA-6A77-3171264C9FDA}"/>
              </a:ext>
            </a:extLst>
          </p:cNvPr>
          <p:cNvGrpSpPr/>
          <p:nvPr/>
        </p:nvGrpSpPr>
        <p:grpSpPr>
          <a:xfrm>
            <a:off x="703402" y="3706944"/>
            <a:ext cx="2701712" cy="953178"/>
            <a:chOff x="8155837" y="1245828"/>
            <a:chExt cx="3618475" cy="973361"/>
          </a:xfrm>
          <a:solidFill>
            <a:srgbClr val="E2AF74"/>
          </a:solidFill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98CC08C-F8EE-A85E-CC38-5CDDC30C0844}"/>
                </a:ext>
              </a:extLst>
            </p:cNvPr>
            <p:cNvSpPr/>
            <p:nvPr/>
          </p:nvSpPr>
          <p:spPr>
            <a:xfrm>
              <a:off x="8155837" y="1245828"/>
              <a:ext cx="3618475" cy="7826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marL="342900" indent="-342900">
                <a:buAutoNum type="arabicPeriod"/>
              </a:pPr>
              <a:endParaRPr lang="en-US" altLang="ko-KR" sz="1600" dirty="0">
                <a:latin typeface="한수원 한울림" panose="020B0600000101010101" charset="-127"/>
                <a:ea typeface="한수원 한울림" panose="020B0600000101010101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6409F49-941E-4997-CE8B-2AE1390DA921}"/>
                </a:ext>
              </a:extLst>
            </p:cNvPr>
            <p:cNvSpPr txBox="1"/>
            <p:nvPr/>
          </p:nvSpPr>
          <p:spPr>
            <a:xfrm>
              <a:off x="8271278" y="1295859"/>
              <a:ext cx="3387591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2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. </a:t>
              </a:r>
              <a:r>
                <a:rPr lang="en-US" altLang="ko-KR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</a:t>
              </a:r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정렬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r>
                <a:rPr lang="en-US" altLang="ko-KR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Grid-area </a:t>
              </a:r>
              <a:r>
                <a:rPr lang="ko-KR" altLang="en-US" sz="1800" dirty="0">
                  <a:solidFill>
                    <a:schemeClr val="bg1"/>
                  </a:solidFill>
                  <a:latin typeface="한수원 한울림" panose="020B0600000101010101" charset="-127"/>
                  <a:ea typeface="한수원 한울림" panose="020B0600000101010101" charset="-127"/>
                </a:rPr>
                <a:t>사용</a:t>
              </a:r>
              <a:endParaRPr lang="en-US" altLang="ko-KR" sz="1800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endParaRPr>
            </a:p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30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2" name="그룹 1008">
            <a:extLst>
              <a:ext uri="{FF2B5EF4-FFF2-40B4-BE49-F238E27FC236}">
                <a16:creationId xmlns:a16="http://schemas.microsoft.com/office/drawing/2014/main" id="{0BF8D1A1-D685-DC07-AF22-42722B6D6448}"/>
              </a:ext>
            </a:extLst>
          </p:cNvPr>
          <p:cNvGrpSpPr/>
          <p:nvPr/>
        </p:nvGrpSpPr>
        <p:grpSpPr>
          <a:xfrm flipV="1">
            <a:off x="6363426" y="3448053"/>
            <a:ext cx="1191025" cy="495300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826DD904-DB36-ECF3-009A-C5BBABE3F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E6F9F843-F7B6-DB96-0E2C-B6C42716CFEF}"/>
              </a:ext>
            </a:extLst>
          </p:cNvPr>
          <p:cNvSpPr/>
          <p:nvPr/>
        </p:nvSpPr>
        <p:spPr>
          <a:xfrm>
            <a:off x="7113942" y="3651649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375C9E6-B648-1B76-9098-55EA9F1C7D8E}"/>
              </a:ext>
            </a:extLst>
          </p:cNvPr>
          <p:cNvSpPr/>
          <p:nvPr/>
        </p:nvSpPr>
        <p:spPr>
          <a:xfrm>
            <a:off x="4959947" y="2651989"/>
            <a:ext cx="2272105" cy="906780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2381" y="1295859"/>
            <a:ext cx="411488" cy="39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672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57381" y="4407815"/>
            <a:ext cx="28149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          </a:t>
            </a:r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7BB5E459-901B-E8B7-5290-5E1FD77E1B6D}"/>
              </a:ext>
            </a:extLst>
          </p:cNvPr>
          <p:cNvGrpSpPr/>
          <p:nvPr/>
        </p:nvGrpSpPr>
        <p:grpSpPr>
          <a:xfrm>
            <a:off x="7773618" y="2142199"/>
            <a:ext cx="1350562" cy="450592"/>
            <a:chOff x="8896705" y="3314574"/>
            <a:chExt cx="4351781" cy="1217993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E2BD59CC-018B-E2F5-F04F-8456A3BCDF6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025EB28C-B8CE-FF3A-7A4A-AB578F2BCFC3}"/>
              </a:ext>
            </a:extLst>
          </p:cNvPr>
          <p:cNvGrpSpPr/>
          <p:nvPr/>
        </p:nvGrpSpPr>
        <p:grpSpPr>
          <a:xfrm>
            <a:off x="7789053" y="2485662"/>
            <a:ext cx="1617346" cy="542040"/>
            <a:chOff x="8896705" y="3314574"/>
            <a:chExt cx="4351781" cy="1217993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D9AF4C74-2AEA-3C2B-9D62-E6A4B7D67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C8B8E5-DDAC-644A-4AA6-B3CE331CF7CF}"/>
              </a:ext>
            </a:extLst>
          </p:cNvPr>
          <p:cNvSpPr/>
          <p:nvPr/>
        </p:nvSpPr>
        <p:spPr>
          <a:xfrm>
            <a:off x="8870356" y="1932294"/>
            <a:ext cx="1993188" cy="6931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정렬</a:t>
            </a: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22297"/>
          <a:stretch/>
        </p:blipFill>
        <p:spPr>
          <a:xfrm>
            <a:off x="215900" y="1891841"/>
            <a:ext cx="6337663" cy="4867840"/>
          </a:xfrm>
          <a:prstGeom prst="rect">
            <a:avLst/>
          </a:prstGeom>
          <a:solidFill>
            <a:srgbClr val="4F402F"/>
          </a:solidFill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B865621A-E30A-63EE-DAAD-850758313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181" r="31221" b="76056"/>
          <a:stretch/>
        </p:blipFill>
        <p:spPr>
          <a:xfrm>
            <a:off x="330200" y="1187595"/>
            <a:ext cx="6337662" cy="584771"/>
          </a:xfrm>
          <a:prstGeom prst="rect">
            <a:avLst/>
          </a:prstGeom>
        </p:spPr>
      </p:pic>
      <p:sp>
        <p:nvSpPr>
          <p:cNvPr id="3" name="타원 2">
            <a:extLst>
              <a:ext uri="{FF2B5EF4-FFF2-40B4-BE49-F238E27FC236}">
                <a16:creationId xmlns:a16="http://schemas.microsoft.com/office/drawing/2014/main" id="{B8B669F2-F2EB-0F80-E3DB-6382AF55A701}"/>
              </a:ext>
            </a:extLst>
          </p:cNvPr>
          <p:cNvSpPr/>
          <p:nvPr/>
        </p:nvSpPr>
        <p:spPr>
          <a:xfrm>
            <a:off x="1838570" y="1091172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B0A2488-95AF-5BE4-AD1A-CCD9EFA816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79023" y="1887980"/>
            <a:ext cx="5997077" cy="4867840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5916000" y="3927691"/>
            <a:ext cx="1391186" cy="663820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7011222" y="3533480"/>
            <a:ext cx="2053142" cy="788422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dl&gt;</a:t>
            </a:r>
            <a:r>
              <a:rPr lang="en-US" altLang="ko-KR" dirty="0" err="1" smtClean="0">
                <a:latin typeface="한수원 한울림" panose="020B0600000101010101" charset="-127"/>
                <a:ea typeface="한수원 한울림" panose="020B0600000101010101" charset="-127"/>
              </a:rPr>
              <a:t>dt+dd</a:t>
            </a:r>
            <a:endParaRPr lang="en-US" altLang="ko-KR" dirty="0" smtClean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1368262" y="2887695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2328426" y="2636994"/>
            <a:ext cx="1993188" cy="535170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353400" y="3761103"/>
            <a:ext cx="5562600" cy="2878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937949" y="3197659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FD377C34-5228-9962-F229-AD13474901B3}"/>
              </a:ext>
            </a:extLst>
          </p:cNvPr>
          <p:cNvSpPr/>
          <p:nvPr/>
        </p:nvSpPr>
        <p:spPr>
          <a:xfrm>
            <a:off x="6071223" y="2223911"/>
            <a:ext cx="5562600" cy="4353995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283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solidFill>
            <a:srgbClr val="E2A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기능구현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1387011" y="1622917"/>
            <a:ext cx="9823502" cy="4669344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타원 1"/>
          <p:cNvSpPr/>
          <p:nvPr/>
        </p:nvSpPr>
        <p:spPr>
          <a:xfrm>
            <a:off x="2069255" y="2044700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2069255" y="2681310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타원 34"/>
          <p:cNvSpPr/>
          <p:nvPr/>
        </p:nvSpPr>
        <p:spPr>
          <a:xfrm>
            <a:off x="2069255" y="3317922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/>
          <p:cNvSpPr/>
          <p:nvPr/>
        </p:nvSpPr>
        <p:spPr>
          <a:xfrm>
            <a:off x="2069255" y="3913436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/>
          <p:cNvSpPr/>
          <p:nvPr/>
        </p:nvSpPr>
        <p:spPr>
          <a:xfrm>
            <a:off x="2069255" y="4519227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2069255" y="5104463"/>
            <a:ext cx="448586" cy="4520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152619" y="2112855"/>
            <a:ext cx="8148448" cy="34778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입점 스토어 마다 지도 넣기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상품 리스트에 지역별 해시태그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마이페이지에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배송지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주소록 관리 기능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 옵션 추가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계좌이체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무통장입금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신용카드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 등</a:t>
            </a:r>
            <a:r>
              <a:rPr lang="en-US" altLang="ko-KR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입점 브랜드 별 리스트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457200" indent="-457200">
              <a:buAutoNum type="arabicPeriod"/>
            </a:pP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관리자 페이지 추가</a:t>
            </a:r>
            <a:endParaRPr lang="en-US" altLang="ko-KR" sz="20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703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2868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향후계획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일정표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26" name="Picture 2" descr="https://blogger.googleusercontent.com/img/a/AVvXsEiUD0j1M_wUGFqlzIWYz6Eikgs6PrUmsz-9svFQl0x3an8Vp94-vjO_4vdsNLURSeNaMx0tmwH2Mst66Penkhp5_vF0S3p55l-cOY8xO7YFW9kYdFnZe1-sdrUEJeJk_YeSvvDQyhC4J-P1WKI4l0m31ZS1HnZzHv6jOnzQraRvNa_jbqZDwheJ9k8Y=s1600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952" y="1161827"/>
            <a:ext cx="7147034" cy="5525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2743199" y="3153102"/>
            <a:ext cx="6611007" cy="1915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7" name="오른쪽 화살표 56"/>
          <p:cNvSpPr/>
          <p:nvPr/>
        </p:nvSpPr>
        <p:spPr>
          <a:xfrm>
            <a:off x="2743200" y="3819392"/>
            <a:ext cx="5202621" cy="3665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878316" y="3709048"/>
            <a:ext cx="424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그리드를 이용한 전체 사이트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리모델링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1" name="오른쪽 화살표 60"/>
          <p:cNvSpPr/>
          <p:nvPr/>
        </p:nvSpPr>
        <p:spPr>
          <a:xfrm>
            <a:off x="3683876" y="4483048"/>
            <a:ext cx="4261945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/>
          <p:cNvSpPr txBox="1"/>
          <p:nvPr/>
        </p:nvSpPr>
        <p:spPr>
          <a:xfrm>
            <a:off x="3878317" y="4451387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사이트 검수 및 코드 정리 마무리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3683876" y="5274640"/>
            <a:ext cx="5670330" cy="22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3878317" y="5117845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프론트 </a:t>
            </a:r>
            <a:r>
              <a:rPr lang="ko-KR" alt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엔드</a:t>
            </a:r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프로젝트 시작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5" name="오른쪽 화살표 74"/>
          <p:cNvSpPr/>
          <p:nvPr/>
        </p:nvSpPr>
        <p:spPr>
          <a:xfrm>
            <a:off x="2743201" y="5852629"/>
            <a:ext cx="1818290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직사각형 76"/>
          <p:cNvSpPr/>
          <p:nvPr/>
        </p:nvSpPr>
        <p:spPr>
          <a:xfrm>
            <a:off x="8397766" y="2474926"/>
            <a:ext cx="956441" cy="18005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683876" y="2385234"/>
            <a:ext cx="3725917" cy="3491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732990" y="4945479"/>
            <a:ext cx="89338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해커톤</a:t>
            </a:r>
            <a:endParaRPr lang="ko-KR" altLang="en-US" sz="11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878316" y="2273541"/>
            <a:ext cx="33013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그리드 마스터 및 구조도 정리</a:t>
            </a:r>
            <a:endParaRPr lang="ko-KR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63111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점심은 제육볶음이나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먹어야겠다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식빵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!</a:t>
            </a:r>
            <a:endParaRPr lang="ko-KR" altLang="en-US" dirty="0">
              <a:solidFill>
                <a:schemeClr val="tx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83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제작 하려니 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5294219" y="2435751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</a:t>
            </a:r>
            <a:r>
              <a:rPr lang="ko-KR" altLang="en-US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게 즐거웠다</a:t>
            </a:r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73371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063481" y="2921168"/>
            <a:ext cx="4164923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MV Boli" panose="02000500030200090000" pitchFamily="2" charset="0"/>
                <a:ea typeface="한수원 한울림" panose="020B0600000101010101" pitchFamily="50" charset="-127"/>
                <a:cs typeface="MV Boli" panose="02000500030200090000" pitchFamily="2" charset="0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MV Boli" panose="02000500030200090000" pitchFamily="2" charset="0"/>
              <a:ea typeface="한수원 한울림" panose="020B0600000101010101" pitchFamily="50" charset="-127"/>
              <a:cs typeface="MV Boli" panose="0200050003020009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3227</TotalTime>
  <Words>1013</Words>
  <Application>Microsoft Office PowerPoint</Application>
  <PresentationFormat>와이드스크린</PresentationFormat>
  <Paragraphs>322</Paragraphs>
  <Slides>40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6" baseType="lpstr">
      <vt:lpstr>마루 부리 중간</vt:lpstr>
      <vt:lpstr>한수원 한울림</vt:lpstr>
      <vt:lpstr>마루 부리 굵은</vt:lpstr>
      <vt:lpstr>MV Boli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107</cp:revision>
  <dcterms:created xsi:type="dcterms:W3CDTF">2021-11-30T02:18:23Z</dcterms:created>
  <dcterms:modified xsi:type="dcterms:W3CDTF">2022-09-21T09:16:22Z</dcterms:modified>
</cp:coreProperties>
</file>